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8"/>
  </p:notesMasterIdLst>
  <p:sldIdLst>
    <p:sldId id="274" r:id="rId4"/>
    <p:sldId id="263" r:id="rId5"/>
    <p:sldId id="287" r:id="rId6"/>
    <p:sldId id="301" r:id="rId7"/>
    <p:sldId id="288" r:id="rId8"/>
    <p:sldId id="298" r:id="rId9"/>
    <p:sldId id="304" r:id="rId10"/>
    <p:sldId id="294" r:id="rId11"/>
    <p:sldId id="300" r:id="rId12"/>
    <p:sldId id="299" r:id="rId13"/>
    <p:sldId id="303" r:id="rId14"/>
    <p:sldId id="295" r:id="rId15"/>
    <p:sldId id="29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566"/>
    <a:srgbClr val="8E5BB4"/>
    <a:srgbClr val="F5F8FA"/>
    <a:srgbClr val="009CA8"/>
    <a:srgbClr val="FF9D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816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3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3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3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4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2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4.wdp"/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5" Type="http://schemas.microsoft.com/office/2007/relationships/hdphoto" Target="../media/hdphoto5.wdp"/><Relationship Id="rId10" Type="http://schemas.openxmlformats.org/officeDocument/2006/relationships/image" Target="../media/image11.jpe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16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8" y="1500001"/>
            <a:ext cx="11428571" cy="45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9291" y="396058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მსოფლიო დაზოგვის დღე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7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პირადი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ბიუჯეტი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716" y="2576552"/>
            <a:ext cx="3611513" cy="2387663"/>
          </a:xfrm>
          <a:prstGeom prst="rect">
            <a:avLst/>
          </a:prstGeom>
        </p:spPr>
      </p:pic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264201" y="1273951"/>
            <a:ext cx="9777392" cy="117626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პირადი ბიუჯეტი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- ცხრილი, რომელიც გარკვეულის პერიოდის, მაგ., 1 თვის შემოსავლებს, ხარჯებსა და დანაზოგებს გვიჩვენებს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264201" y="5205721"/>
            <a:ext cx="1026645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F23566"/>
                </a:solidFill>
                <a:latin typeface="+mj-lt"/>
              </a:rPr>
              <a:t>რჩევა: </a:t>
            </a: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პირველ რიგში, გადაუხადე საკუთარ თავს!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1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დაზოგვა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379644" y="1058429"/>
            <a:ext cx="7758911" cy="732543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 მოხდება, თუ არ დავზოგავთ?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379644" y="1994636"/>
            <a:ext cx="7758911" cy="732543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რაში გვეხმარება დაზოგვა?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947451" y="3549527"/>
            <a:ext cx="3452967" cy="1160320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სურვილების ასრულებაში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2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26359">
            <a:off x="3536596" y="2920419"/>
            <a:ext cx="690159" cy="565720"/>
          </a:xfrm>
          <a:prstGeom prst="rect">
            <a:avLst/>
          </a:prstGeom>
        </p:spPr>
      </p:pic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4523044" y="3549527"/>
            <a:ext cx="2980883" cy="1160320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  <a:cs typeface="FiraGO" panose="020B0503050000020004" pitchFamily="34" charset="0"/>
              </a:rPr>
              <a:t>სამომავლო შესაძლებლობებში</a:t>
            </a:r>
            <a:endParaRPr lang="en-US" sz="2400" dirty="0">
              <a:solidFill>
                <a:srgbClr val="8E5BB4"/>
              </a:solidFill>
              <a:latin typeface="+mj-lt"/>
              <a:cs typeface="FiraGO" panose="020B0503050000020004" pitchFamily="34" charset="0"/>
            </a:endParaRPr>
          </a:p>
        </p:txBody>
      </p:sp>
      <p:pic>
        <p:nvPicPr>
          <p:cNvPr id="15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000270" flipH="1">
            <a:off x="7730370" y="2743081"/>
            <a:ext cx="570087" cy="803250"/>
          </a:xfrm>
          <a:prstGeom prst="rect">
            <a:avLst/>
          </a:prstGeom>
        </p:spPr>
      </p:pic>
      <p:sp>
        <p:nvSpPr>
          <p:cNvPr id="1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7626553" y="3549527"/>
            <a:ext cx="4003856" cy="1160320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  <a:cs typeface="Helvetica Neue LT GEO 65 Medium" panose="020B0604020202020204" pitchFamily="2" charset="0"/>
              </a:rPr>
              <a:t>გაუთვალისწინებელ შემთხვევებთან </a:t>
            </a:r>
            <a:r>
              <a:rPr lang="ka-GE" sz="2400" dirty="0" err="1" smtClean="0">
                <a:solidFill>
                  <a:srgbClr val="8E5BB4"/>
                </a:solidFill>
                <a:latin typeface="+mj-lt"/>
                <a:cs typeface="Helvetica Neue LT GEO 65 Medium" panose="020B0604020202020204" pitchFamily="2" charset="0"/>
              </a:rPr>
              <a:t>გამკლავებაში</a:t>
            </a:r>
            <a:endParaRPr lang="en-US" sz="2400" dirty="0">
              <a:solidFill>
                <a:srgbClr val="8E5BB4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7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977553" flipV="1">
            <a:off x="5908595" y="2893094"/>
            <a:ext cx="485569" cy="699723"/>
          </a:xfrm>
          <a:prstGeom prst="rect">
            <a:avLst/>
          </a:prstGeom>
        </p:spPr>
      </p:pic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379644" y="5111447"/>
            <a:ext cx="7758911" cy="732543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სად ინახავენ დანაზოგს?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6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99680" y="137161"/>
            <a:ext cx="9192639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კიდევ </a:t>
            </a:r>
            <a:r>
              <a:rPr lang="ka-GE" sz="3600" dirty="0" err="1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რისი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დაზოგვა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შეგვიძლია? 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589978" y="2266930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გავუფრთხილდეთ წყალს</a:t>
            </a:r>
            <a:endParaRPr lang="en-US" sz="2400" dirty="0">
              <a:solidFill>
                <a:srgbClr val="FF9D00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78091" y="1119139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8E5BB4"/>
                </a:solidFill>
                <a:latin typeface="+mj-lt"/>
                <a:cs typeface="Helvetica Neue LT GEO 65 Medium" panose="020B0604020202020204" pitchFamily="2" charset="0"/>
              </a:rPr>
              <a:t>დავზოგოთ ელექტროენერგია</a:t>
            </a:r>
            <a:endParaRPr lang="en-US" sz="2400" dirty="0">
              <a:solidFill>
                <a:srgbClr val="8E5BB4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65005" y="3417822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გავუფრთხილდეთ ხეებს და ტყეს</a:t>
            </a:r>
            <a:endParaRPr lang="en-US" sz="2400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701760" y="3970526"/>
            <a:ext cx="4635086" cy="9100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არ დავანაგვიანოთ გარემო, გადავამუშავოთ ნარჩენები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3" b="4872"/>
          <a:stretch/>
        </p:blipFill>
        <p:spPr>
          <a:xfrm>
            <a:off x="9468800" y="1045519"/>
            <a:ext cx="2083104" cy="1817793"/>
          </a:xfrm>
          <a:prstGeom prst="rect">
            <a:avLst/>
          </a:prstGeom>
        </p:spPr>
      </p:pic>
      <p:pic>
        <p:nvPicPr>
          <p:cNvPr id="15" name="Picture 2" descr="Save energy' Poster by Mad Crabs Creations | Displa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" b="21606"/>
          <a:stretch/>
        </p:blipFill>
        <p:spPr bwMode="auto">
          <a:xfrm>
            <a:off x="565005" y="1045519"/>
            <a:ext cx="1869350" cy="20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5" y="4425544"/>
            <a:ext cx="2273335" cy="1693710"/>
          </a:xfrm>
          <a:prstGeom prst="rect">
            <a:avLst/>
          </a:prstGeom>
        </p:spPr>
      </p:pic>
      <p:pic>
        <p:nvPicPr>
          <p:cNvPr id="17" name="Picture 4" descr="img.freepik.com/free-vector/colorful-recycle-bins-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3"/>
          <a:stretch/>
        </p:blipFill>
        <p:spPr bwMode="auto">
          <a:xfrm rot="10800000" flipV="1">
            <a:off x="5525264" y="5130401"/>
            <a:ext cx="2254714" cy="7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g.freepik.com/free-vector/colorful-recycle-bins-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/>
          <a:stretch/>
        </p:blipFill>
        <p:spPr bwMode="auto">
          <a:xfrm rot="10800000" flipV="1">
            <a:off x="8236768" y="5068475"/>
            <a:ext cx="2254713" cy="8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5476B-8BC4-4923-A370-5B698F7A564C}"/>
              </a:ext>
            </a:extLst>
          </p:cNvPr>
          <p:cNvSpPr txBox="1">
            <a:spLocks/>
          </p:cNvSpPr>
          <p:nvPr/>
        </p:nvSpPr>
        <p:spPr>
          <a:xfrm>
            <a:off x="322633" y="60175"/>
            <a:ext cx="11546733" cy="92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7030A0"/>
                </a:solidFill>
                <a:cs typeface="Helvetica Neue LT GEO 65 Medium" panose="020B0604020202020204" pitchFamily="2" charset="0"/>
              </a:rPr>
              <a:t>31 ოქტომბერი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7030A0"/>
                </a:solidFill>
                <a:cs typeface="Helvetica Neue LT GEO 65 Medium" panose="020B0604020202020204" pitchFamily="2" charset="0"/>
              </a:rPr>
              <a:t>-</a:t>
            </a:r>
            <a:r>
              <a:rPr lang="en-US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მსოფლიო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დაზოგვის</a:t>
            </a:r>
            <a:r>
              <a:rPr lang="en-US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დღე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791" y="1070142"/>
            <a:ext cx="3183209" cy="4717715"/>
          </a:xfrm>
          <a:prstGeom prst="rect">
            <a:avLst/>
          </a:prstGeom>
        </p:spPr>
      </p:pic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DF3C58E5-27BB-4A54-A953-58A30CF87311}"/>
              </a:ext>
            </a:extLst>
          </p:cNvPr>
          <p:cNvSpPr/>
          <p:nvPr/>
        </p:nvSpPr>
        <p:spPr>
          <a:xfrm>
            <a:off x="489117" y="1489789"/>
            <a:ext cx="3337560" cy="4080510"/>
          </a:xfrm>
          <a:custGeom>
            <a:avLst/>
            <a:gdLst>
              <a:gd name="connsiteX0" fmla="*/ 321751 w 5910192"/>
              <a:gd name="connsiteY0" fmla="*/ 78580 h 5774094"/>
              <a:gd name="connsiteX1" fmla="*/ 1120037 w 5910192"/>
              <a:gd name="connsiteY1" fmla="*/ 107609 h 5774094"/>
              <a:gd name="connsiteX2" fmla="*/ 2644037 w 5910192"/>
              <a:gd name="connsiteY2" fmla="*/ 78580 h 5774094"/>
              <a:gd name="connsiteX3" fmla="*/ 3964837 w 5910192"/>
              <a:gd name="connsiteY3" fmla="*/ 194695 h 5774094"/>
              <a:gd name="connsiteX4" fmla="*/ 5314665 w 5910192"/>
              <a:gd name="connsiteY4" fmla="*/ 165666 h 5774094"/>
              <a:gd name="connsiteX5" fmla="*/ 5837179 w 5910192"/>
              <a:gd name="connsiteY5" fmla="*/ 165666 h 5774094"/>
              <a:gd name="connsiteX6" fmla="*/ 5866208 w 5910192"/>
              <a:gd name="connsiteY6" fmla="*/ 978466 h 5774094"/>
              <a:gd name="connsiteX7" fmla="*/ 5909751 w 5910192"/>
              <a:gd name="connsiteY7" fmla="*/ 1936409 h 5774094"/>
              <a:gd name="connsiteX8" fmla="*/ 5837179 w 5910192"/>
              <a:gd name="connsiteY8" fmla="*/ 3068523 h 5774094"/>
              <a:gd name="connsiteX9" fmla="*/ 5779122 w 5910192"/>
              <a:gd name="connsiteY9" fmla="*/ 3982923 h 5774094"/>
              <a:gd name="connsiteX10" fmla="*/ 5822665 w 5910192"/>
              <a:gd name="connsiteY10" fmla="*/ 4665095 h 5774094"/>
              <a:gd name="connsiteX11" fmla="*/ 5880722 w 5910192"/>
              <a:gd name="connsiteY11" fmla="*/ 5187609 h 5774094"/>
              <a:gd name="connsiteX12" fmla="*/ 5764608 w 5910192"/>
              <a:gd name="connsiteY12" fmla="*/ 5623038 h 5774094"/>
              <a:gd name="connsiteX13" fmla="*/ 5096951 w 5910192"/>
              <a:gd name="connsiteY13" fmla="*/ 5739152 h 5774094"/>
              <a:gd name="connsiteX14" fmla="*/ 3877751 w 5910192"/>
              <a:gd name="connsiteY14" fmla="*/ 5768180 h 5774094"/>
              <a:gd name="connsiteX15" fmla="*/ 2455351 w 5910192"/>
              <a:gd name="connsiteY15" fmla="*/ 5724638 h 5774094"/>
              <a:gd name="connsiteX16" fmla="*/ 916837 w 5910192"/>
              <a:gd name="connsiteY16" fmla="*/ 5724638 h 5774094"/>
              <a:gd name="connsiteX17" fmla="*/ 263694 w 5910192"/>
              <a:gd name="connsiteY17" fmla="*/ 5724638 h 5774094"/>
              <a:gd name="connsiteX18" fmla="*/ 2437 w 5910192"/>
              <a:gd name="connsiteY18" fmla="*/ 5724638 h 5774094"/>
              <a:gd name="connsiteX19" fmla="*/ 133065 w 5910192"/>
              <a:gd name="connsiteY19" fmla="*/ 5056980 h 5774094"/>
              <a:gd name="connsiteX20" fmla="*/ 133065 w 5910192"/>
              <a:gd name="connsiteY20" fmla="*/ 4665095 h 5774094"/>
              <a:gd name="connsiteX21" fmla="*/ 133065 w 5910192"/>
              <a:gd name="connsiteY21" fmla="*/ 4055495 h 5774094"/>
              <a:gd name="connsiteX22" fmla="*/ 176608 w 5910192"/>
              <a:gd name="connsiteY22" fmla="*/ 2966923 h 5774094"/>
              <a:gd name="connsiteX23" fmla="*/ 162094 w 5910192"/>
              <a:gd name="connsiteY23" fmla="*/ 1530009 h 5774094"/>
              <a:gd name="connsiteX24" fmla="*/ 147579 w 5910192"/>
              <a:gd name="connsiteY24" fmla="*/ 615609 h 5774094"/>
              <a:gd name="connsiteX25" fmla="*/ 89522 w 5910192"/>
              <a:gd name="connsiteY25" fmla="*/ 267266 h 5774094"/>
              <a:gd name="connsiteX26" fmla="*/ 89522 w 5910192"/>
              <a:gd name="connsiteY26" fmla="*/ 6009 h 5774094"/>
              <a:gd name="connsiteX27" fmla="*/ 321751 w 5910192"/>
              <a:gd name="connsiteY27" fmla="*/ 78580 h 57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0192" h="5774094">
                <a:moveTo>
                  <a:pt x="321751" y="78580"/>
                </a:moveTo>
                <a:cubicBezTo>
                  <a:pt x="493504" y="95513"/>
                  <a:pt x="732989" y="107609"/>
                  <a:pt x="1120037" y="107609"/>
                </a:cubicBezTo>
                <a:cubicBezTo>
                  <a:pt x="1507085" y="107609"/>
                  <a:pt x="2169904" y="64066"/>
                  <a:pt x="2644037" y="78580"/>
                </a:cubicBezTo>
                <a:cubicBezTo>
                  <a:pt x="3118170" y="93094"/>
                  <a:pt x="3519732" y="180181"/>
                  <a:pt x="3964837" y="194695"/>
                </a:cubicBezTo>
                <a:cubicBezTo>
                  <a:pt x="4409942" y="209209"/>
                  <a:pt x="5002608" y="170504"/>
                  <a:pt x="5314665" y="165666"/>
                </a:cubicBezTo>
                <a:cubicBezTo>
                  <a:pt x="5626722" y="160828"/>
                  <a:pt x="5745255" y="30199"/>
                  <a:pt x="5837179" y="165666"/>
                </a:cubicBezTo>
                <a:cubicBezTo>
                  <a:pt x="5929103" y="301133"/>
                  <a:pt x="5854113" y="683342"/>
                  <a:pt x="5866208" y="978466"/>
                </a:cubicBezTo>
                <a:cubicBezTo>
                  <a:pt x="5878303" y="1273590"/>
                  <a:pt x="5914589" y="1588066"/>
                  <a:pt x="5909751" y="1936409"/>
                </a:cubicBezTo>
                <a:cubicBezTo>
                  <a:pt x="5904913" y="2284752"/>
                  <a:pt x="5858950" y="2727438"/>
                  <a:pt x="5837179" y="3068523"/>
                </a:cubicBezTo>
                <a:cubicBezTo>
                  <a:pt x="5815408" y="3409608"/>
                  <a:pt x="5781541" y="3716828"/>
                  <a:pt x="5779122" y="3982923"/>
                </a:cubicBezTo>
                <a:cubicBezTo>
                  <a:pt x="5776703" y="4249018"/>
                  <a:pt x="5805732" y="4464314"/>
                  <a:pt x="5822665" y="4665095"/>
                </a:cubicBezTo>
                <a:cubicBezTo>
                  <a:pt x="5839598" y="4865876"/>
                  <a:pt x="5890398" y="5027952"/>
                  <a:pt x="5880722" y="5187609"/>
                </a:cubicBezTo>
                <a:cubicBezTo>
                  <a:pt x="5871046" y="5347266"/>
                  <a:pt x="5895236" y="5531114"/>
                  <a:pt x="5764608" y="5623038"/>
                </a:cubicBezTo>
                <a:cubicBezTo>
                  <a:pt x="5633980" y="5714962"/>
                  <a:pt x="5411427" y="5714962"/>
                  <a:pt x="5096951" y="5739152"/>
                </a:cubicBezTo>
                <a:cubicBezTo>
                  <a:pt x="4782475" y="5763342"/>
                  <a:pt x="4318018" y="5770599"/>
                  <a:pt x="3877751" y="5768180"/>
                </a:cubicBezTo>
                <a:cubicBezTo>
                  <a:pt x="3437484" y="5765761"/>
                  <a:pt x="2948837" y="5731895"/>
                  <a:pt x="2455351" y="5724638"/>
                </a:cubicBezTo>
                <a:cubicBezTo>
                  <a:pt x="1961865" y="5717381"/>
                  <a:pt x="916837" y="5724638"/>
                  <a:pt x="916837" y="5724638"/>
                </a:cubicBezTo>
                <a:lnTo>
                  <a:pt x="263694" y="5724638"/>
                </a:lnTo>
                <a:cubicBezTo>
                  <a:pt x="111294" y="5724638"/>
                  <a:pt x="24208" y="5835914"/>
                  <a:pt x="2437" y="5724638"/>
                </a:cubicBezTo>
                <a:cubicBezTo>
                  <a:pt x="-19334" y="5613362"/>
                  <a:pt x="111294" y="5233570"/>
                  <a:pt x="133065" y="5056980"/>
                </a:cubicBezTo>
                <a:cubicBezTo>
                  <a:pt x="154836" y="4880390"/>
                  <a:pt x="133065" y="4665095"/>
                  <a:pt x="133065" y="4665095"/>
                </a:cubicBezTo>
                <a:cubicBezTo>
                  <a:pt x="133065" y="4498181"/>
                  <a:pt x="125808" y="4338524"/>
                  <a:pt x="133065" y="4055495"/>
                </a:cubicBezTo>
                <a:cubicBezTo>
                  <a:pt x="140322" y="3772466"/>
                  <a:pt x="171770" y="3387837"/>
                  <a:pt x="176608" y="2966923"/>
                </a:cubicBezTo>
                <a:cubicBezTo>
                  <a:pt x="181446" y="2546009"/>
                  <a:pt x="166932" y="1921895"/>
                  <a:pt x="162094" y="1530009"/>
                </a:cubicBezTo>
                <a:cubicBezTo>
                  <a:pt x="157256" y="1138123"/>
                  <a:pt x="159674" y="826066"/>
                  <a:pt x="147579" y="615609"/>
                </a:cubicBezTo>
                <a:cubicBezTo>
                  <a:pt x="135484" y="405152"/>
                  <a:pt x="99198" y="368866"/>
                  <a:pt x="89522" y="267266"/>
                </a:cubicBezTo>
                <a:cubicBezTo>
                  <a:pt x="79846" y="165666"/>
                  <a:pt x="50817" y="35038"/>
                  <a:pt x="89522" y="6009"/>
                </a:cubicBezTo>
                <a:cubicBezTo>
                  <a:pt x="128227" y="-23020"/>
                  <a:pt x="149998" y="61647"/>
                  <a:pt x="321751" y="78580"/>
                </a:cubicBezTo>
                <a:close/>
              </a:path>
            </a:pathLst>
          </a:cu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150612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მსოფლიოში 1924 წლიდან აღინიშნება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2665716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საქართველოში უკვე მე-12 წელია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3825310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დაზოგვის დღის სიმბოლო - ჭიანჭველა „</a:t>
            </a:r>
            <a:r>
              <a:rPr lang="ka-GE" sz="2400" dirty="0" err="1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გროვია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807" y="1786969"/>
            <a:ext cx="2600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5F8FA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www.finedu.gov.ge</a:t>
            </a:r>
            <a:endParaRPr lang="en-US" sz="3600" b="1" dirty="0">
              <a:solidFill>
                <a:srgbClr val="F5F8FA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39194" y="2372194"/>
            <a:ext cx="2113612" cy="2113612"/>
          </a:xfrm>
          <a:prstGeom prst="ellipse">
            <a:avLst/>
          </a:pr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913" y="2604882"/>
            <a:ext cx="2282171" cy="1648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მადლობა ყურადღებისთვის!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რა არის </a:t>
            </a:r>
            <a:r>
              <a:rPr lang="ka-GE" sz="3600" dirty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ფინანსური</a:t>
            </a:r>
            <a:r>
              <a:rPr lang="ka-GE" sz="36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 განათლება?</a:t>
            </a:r>
            <a:endParaRPr lang="en-US" sz="36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182371" y="1694876"/>
            <a:ext cx="5678638" cy="3154405"/>
          </a:xfrm>
          <a:prstGeom prst="rect">
            <a:avLst/>
          </a:prstGeom>
          <a:blipFill dpi="0" rotWithShape="1">
            <a:blip r:embed="rId6">
              <a:alphaModFix amt="75000"/>
            </a:blip>
            <a:srcRect/>
            <a:stretch>
              <a:fillRect t="-11000" b="-7000"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22302" y="4180855"/>
            <a:ext cx="2016751" cy="76578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5176079" y="4646288"/>
            <a:ext cx="4152747" cy="860833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2204877" y="5007347"/>
            <a:ext cx="2971202" cy="946521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2484475" y="3717615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977553" flipV="1">
            <a:off x="3469659" y="4001308"/>
            <a:ext cx="93124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3000270" flipH="1">
            <a:off x="4699272" y="3669755"/>
            <a:ext cx="916223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0475" y="1283354"/>
            <a:ext cx="6833068" cy="224055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dirty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- </a:t>
            </a:r>
            <a:r>
              <a:rPr lang="ka-GE" sz="2400" dirty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შევძლოთ: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454776" y="1319925"/>
            <a:ext cx="5189234" cy="86231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2</a:t>
            </a:r>
            <a:r>
              <a:rPr lang="en-US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. </a:t>
            </a:r>
            <a:r>
              <a:rPr lang="ka-GE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უშვებს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ქართულ ფულს</a:t>
            </a:r>
            <a:endParaRPr lang="en-US" sz="2400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05776" y="2487108"/>
            <a:ext cx="4393801" cy="2569096"/>
            <a:chOff x="6723259" y="2942896"/>
            <a:chExt cx="4855705" cy="2825396"/>
          </a:xfrm>
        </p:grpSpPr>
        <p:grpSp>
          <p:nvGrpSpPr>
            <p:cNvPr id="21" name="Group 20"/>
            <p:cNvGrpSpPr/>
            <p:nvPr/>
          </p:nvGrpSpPr>
          <p:grpSpPr>
            <a:xfrm>
              <a:off x="9595726" y="2942896"/>
              <a:ext cx="1983238" cy="2825396"/>
              <a:chOff x="3932514" y="1856232"/>
              <a:chExt cx="2057696" cy="2999232"/>
            </a:xfrm>
          </p:grpSpPr>
          <p:pic>
            <p:nvPicPr>
              <p:cNvPr id="22" name="Picture 4" descr="მონეტები თეთრი-ის სურათის შედეგი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9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" r="933"/>
              <a:stretch/>
            </p:blipFill>
            <p:spPr bwMode="auto">
              <a:xfrm>
                <a:off x="5001768" y="2819400"/>
                <a:ext cx="941832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1856232"/>
                <a:ext cx="917068" cy="859536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2661" y="2823684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მონეტები თეთრი-ის სურათის შედეგი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5557" y="1856232"/>
                <a:ext cx="862974" cy="859536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4" descr="http://www.legal.nbg.gov.ge/images-app/documentImage?img=/images/img/62945593-215a-4bb6-846d-d1bd3acce222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100000"/>
                        </a14:imgEffect>
                        <a14:imgEffect>
                          <a14:brightnessContrast bright="-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" t="4772" r="3589" b="6968"/>
              <a:stretch/>
            </p:blipFill>
            <p:spPr bwMode="auto">
              <a:xfrm>
                <a:off x="4985257" y="3886200"/>
                <a:ext cx="1004953" cy="969264"/>
              </a:xfrm>
              <a:prstGeom prst="flowChartConnector">
                <a:avLst/>
              </a:prstGeom>
              <a:noFill/>
            </p:spPr>
          </p:pic>
          <p:pic>
            <p:nvPicPr>
              <p:cNvPr id="2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3932514" y="3886200"/>
                <a:ext cx="969060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4518634"/>
              <a:ext cx="2559221" cy="1216663"/>
            </a:xfrm>
            <a:prstGeom prst="rect">
              <a:avLst/>
            </a:prstGeom>
          </p:spPr>
        </p:pic>
      </p:grp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747755" y="5228484"/>
            <a:ext cx="5461407" cy="856479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3</a:t>
            </a:r>
            <a:r>
              <a:rPr lang="ka-GE" sz="24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. „მსაჯობს“ კომერციულ ბანკებსა და სხვა ფინანსურ ორგანიზაციებს</a:t>
            </a:r>
            <a:endParaRPr lang="ka-GE" sz="24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რას საქმიანობს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ეროვნული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ბანკი?</a:t>
            </a:r>
            <a:endParaRPr lang="en-US" sz="36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56397" y="2557219"/>
            <a:ext cx="4171950" cy="2428875"/>
          </a:xfrm>
          <a:prstGeom prst="rect">
            <a:avLst/>
          </a:prstGeom>
        </p:spPr>
      </p:pic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747755" y="1319925"/>
            <a:ext cx="5189234" cy="86231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1</a:t>
            </a:r>
            <a:r>
              <a:rPr lang="ka-GE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. უზრუნველყოფს ფასების სტაბილურობას</a:t>
            </a:r>
            <a:endParaRPr lang="en-US" sz="2400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058673" y="1666802"/>
            <a:ext cx="7038724" cy="74240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გაცვლისა და გადახდის საშუალება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058673" y="2832181"/>
            <a:ext cx="7038724" cy="73306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ღირებულების საზომი და აღრიცხვის ერთეული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058673" y="3988216"/>
            <a:ext cx="7038724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დაგროვებისა და დაზოგვის საშუალება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653702" y="146889"/>
            <a:ext cx="8696528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რა ფუნქცია აქვს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ფულს?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645" y="3649528"/>
            <a:ext cx="2257356" cy="1148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1911" y="4439844"/>
            <a:ext cx="2257356" cy="11109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7166" y="1577139"/>
            <a:ext cx="1199890" cy="11537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7110" y="1563485"/>
            <a:ext cx="1215891" cy="12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83455" y="2687857"/>
            <a:ext cx="3411558" cy="92417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მონეტების მოჭრა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129325" y="3672122"/>
            <a:ext cx="3411558" cy="91254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ბანკნოტების დამზადება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83455" y="1207817"/>
            <a:ext cx="3411558" cy="87504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ბარტერი - საქონლის ერთმანეთში გაცვლა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საიდან მოდის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ფული?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39136" y="3736040"/>
            <a:ext cx="3411558" cy="92417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ელექტრონული ფული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97497" y="1200070"/>
            <a:ext cx="3411558" cy="87504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სასაქონლო ფული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6" y="1327083"/>
            <a:ext cx="1677698" cy="1838640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883" y="2358682"/>
            <a:ext cx="3507325" cy="1023962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23" name="Picture 2" descr="Image result for lydia first co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98" y="3848941"/>
            <a:ext cx="2531343" cy="1240359"/>
          </a:xfrm>
          <a:prstGeom prst="rect">
            <a:avLst/>
          </a:prstGeom>
          <a:noFill/>
          <a:ln w="28575">
            <a:solidFill>
              <a:srgbClr val="009CA8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474" y="4722377"/>
            <a:ext cx="2144478" cy="1305049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785" y="4888254"/>
            <a:ext cx="1798703" cy="1216927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6667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pic>
        <p:nvPicPr>
          <p:cNvPr id="15" name="Graphic 11" descr="Question mark">
            <a:extLst>
              <a:ext uri="{FF2B5EF4-FFF2-40B4-BE49-F238E27FC236}">
                <a16:creationId xmlns:a16="http://schemas.microsoft.com/office/drawing/2014/main" id="{895F8232-F757-4D79-8572-5354B4F9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4213" y="805072"/>
            <a:ext cx="2571261" cy="2545873"/>
          </a:xfrm>
          <a:prstGeom prst="rect">
            <a:avLst/>
          </a:prstGeom>
        </p:spPr>
      </p:pic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9015" y="1576638"/>
            <a:ext cx="5738148" cy="73306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იცით, </a:t>
            </a: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რომელია ლარის სიმბოლო</a:t>
            </a:r>
            <a:r>
              <a:rPr lang="ka-GE" sz="2400" dirty="0">
                <a:solidFill>
                  <a:srgbClr val="009CA8"/>
                </a:solidFill>
                <a:latin typeface="+mj-lt"/>
              </a:rPr>
              <a:t>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870094" y="2457064"/>
            <a:ext cx="2990004" cy="1651837"/>
          </a:xfrm>
          <a:prstGeom prst="rect">
            <a:avLst/>
          </a:prstGeom>
          <a:blipFill dpi="0" rotWithShape="1">
            <a:blip r:embed="rId8">
              <a:alphaModFix amt="75000"/>
            </a:blip>
            <a:srcRect/>
            <a:stretch>
              <a:fillRect/>
            </a:stretch>
          </a:blipFill>
          <a:ln w="28575">
            <a:solidFill>
              <a:srgbClr val="009CA8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9015" y="2732673"/>
            <a:ext cx="5738148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რას ნიშნავს სიტყვა „ლარი“?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653702" y="146889"/>
            <a:ext cx="8696528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ქართული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ფული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9015" y="3857661"/>
            <a:ext cx="5738148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საიდან მოდის სიტყვა „თეთრი“?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23" y="4364218"/>
            <a:ext cx="2916892" cy="1450674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6604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ფულის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მართვა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62775" y="1205607"/>
            <a:ext cx="1026645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ფინანსების მართვა - მიზნების მისაღწევად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4" y="2333356"/>
            <a:ext cx="3062502" cy="3421684"/>
          </a:xfrm>
          <a:prstGeom prst="rect">
            <a:avLst/>
          </a:prstGeom>
        </p:spPr>
      </p:pic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199013" y="2650957"/>
            <a:ext cx="6016608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ფინანსური მიზნები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4340646" y="4587428"/>
            <a:ext cx="2660829" cy="1160320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მოკლევადიანი მიზნები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5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26359">
            <a:off x="5860983" y="3700742"/>
            <a:ext cx="1025797" cy="565720"/>
          </a:xfrm>
          <a:prstGeom prst="rect">
            <a:avLst/>
          </a:prstGeom>
        </p:spPr>
      </p:pic>
      <p:sp>
        <p:nvSpPr>
          <p:cNvPr id="1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7782634" y="4657457"/>
            <a:ext cx="2738473" cy="998580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  <a:cs typeface="FiraGO" panose="020B0503050000020004" pitchFamily="34" charset="0"/>
              </a:rPr>
              <a:t>გრძელვადიანი მიზნები</a:t>
            </a:r>
            <a:endParaRPr lang="en-US" sz="2400" dirty="0">
              <a:solidFill>
                <a:srgbClr val="8E5BB4"/>
              </a:solidFill>
              <a:latin typeface="+mj-lt"/>
              <a:cs typeface="FiraGO" panose="020B0503050000020004" pitchFamily="34" charset="0"/>
            </a:endParaRPr>
          </a:p>
        </p:txBody>
      </p:sp>
      <p:pic>
        <p:nvPicPr>
          <p:cNvPr id="18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000270" flipH="1">
            <a:off x="7836640" y="3502227"/>
            <a:ext cx="916223" cy="8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ფულის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მართვა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980831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გ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აქვთ ფინანსური მიზანი?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317" y="1965473"/>
            <a:ext cx="3240360" cy="2773526"/>
          </a:xfrm>
          <a:prstGeom prst="rect">
            <a:avLst/>
          </a:prstGeom>
          <a:ln w="28575">
            <a:solidFill>
              <a:srgbClr val="F5F8FA"/>
            </a:solidFill>
            <a:prstDash val="sysDot"/>
          </a:ln>
        </p:spPr>
      </p:pic>
      <p:sp>
        <p:nvSpPr>
          <p:cNvPr id="11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2" y="2358357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რ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 არის საჭირო, რომ მივაღწიოთ ფინანსურ მიზანს?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2" y="3743440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ზოგავთ თანხას მიზნის მისაღწევად?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2" y="5102001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მარტივია თუ რთული დაზოგვა?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25" y="0"/>
            <a:ext cx="122418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231356" y="4766424"/>
            <a:ext cx="3866920" cy="1282205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აუცილებელი ხარჯები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7937487" y="4822706"/>
            <a:ext cx="3866139" cy="1147230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err="1" smtClean="0">
                <a:solidFill>
                  <a:srgbClr val="8E5BB4"/>
                </a:solidFill>
                <a:latin typeface="+mj-lt"/>
              </a:rPr>
              <a:t>არააუცილებელი</a:t>
            </a:r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 ხარჯები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7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26359">
            <a:off x="600460" y="3484674"/>
            <a:ext cx="1260360" cy="840921"/>
          </a:xfrm>
          <a:prstGeom prst="rect">
            <a:avLst/>
          </a:prstGeom>
        </p:spPr>
      </p:pic>
      <p:pic>
        <p:nvPicPr>
          <p:cNvPr id="18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4590569" flipH="1">
            <a:off x="10402017" y="3570413"/>
            <a:ext cx="1122543" cy="9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87DEB840-8692-4BF4-BCF5-1093ADE07A2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273</Words>
  <Application>Microsoft Office PowerPoint</Application>
  <PresentationFormat>Widescreen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FiraGO</vt:lpstr>
      <vt:lpstr>Helvetica Neue LT GEO 65 Medium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Mariam Vatitadze</cp:lastModifiedBy>
  <cp:revision>99</cp:revision>
  <dcterms:created xsi:type="dcterms:W3CDTF">2023-03-14T21:26:28Z</dcterms:created>
  <dcterms:modified xsi:type="dcterms:W3CDTF">2023-10-25T15:05:45Z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bdf2efb1-f140-44a1-a161-0372c1e81a78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